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7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 tasks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56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select</a:t>
            </a:r>
            <a:r>
              <a:rPr lang="en-US" dirty="0" smtClean="0"/>
              <a:t> </a:t>
            </a:r>
            <a:r>
              <a:rPr lang="en-US" dirty="0"/>
              <a:t>a.*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from</a:t>
            </a:r>
            <a:r>
              <a:rPr lang="en-US" dirty="0" smtClean="0"/>
              <a:t> </a:t>
            </a:r>
            <a:r>
              <a:rPr lang="en-US" dirty="0"/>
              <a:t>employee a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left </a:t>
            </a:r>
            <a:r>
              <a:rPr lang="en-US" dirty="0">
                <a:solidFill>
                  <a:srgbClr val="FF0000"/>
                </a:solidFill>
              </a:rPr>
              <a:t>join </a:t>
            </a:r>
            <a:r>
              <a:rPr lang="en-US" dirty="0"/>
              <a:t>employee b </a:t>
            </a:r>
            <a:r>
              <a:rPr lang="en-US" dirty="0">
                <a:solidFill>
                  <a:srgbClr val="FF0000"/>
                </a:solidFill>
              </a:rPr>
              <a:t>on</a:t>
            </a:r>
            <a:r>
              <a:rPr lang="en-US" dirty="0"/>
              <a:t> (b.id = </a:t>
            </a:r>
            <a:r>
              <a:rPr lang="en-US" dirty="0" err="1"/>
              <a:t>a.chief_id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and</a:t>
            </a:r>
            <a:r>
              <a:rPr lang="en-US" dirty="0"/>
              <a:t> </a:t>
            </a:r>
            <a:r>
              <a:rPr lang="en-US" dirty="0" smtClean="0"/>
              <a:t>		 </a:t>
            </a:r>
            <a:r>
              <a:rPr lang="en-US" dirty="0" err="1" smtClean="0"/>
              <a:t>b.department_id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a.department_id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where</a:t>
            </a:r>
            <a:r>
              <a:rPr lang="en-US" dirty="0" smtClean="0"/>
              <a:t> </a:t>
            </a:r>
            <a:r>
              <a:rPr lang="en-US" dirty="0"/>
              <a:t>b.id is null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65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Task-5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Найти список ID отделов с максимальной суммарной зарплатой сотрудников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616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with</a:t>
            </a:r>
            <a:r>
              <a:rPr lang="en-US" dirty="0"/>
              <a:t> </a:t>
            </a:r>
            <a:r>
              <a:rPr lang="en-US" dirty="0" err="1">
                <a:solidFill>
                  <a:srgbClr val="0070C0"/>
                </a:solidFill>
              </a:rPr>
              <a:t>sum_salary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as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 </a:t>
            </a:r>
            <a:r>
              <a:rPr lang="en-US" dirty="0">
                <a:solidFill>
                  <a:srgbClr val="FF0000"/>
                </a:solidFill>
              </a:rPr>
              <a:t>select</a:t>
            </a:r>
            <a:r>
              <a:rPr lang="en-US" dirty="0"/>
              <a:t> </a:t>
            </a:r>
            <a:r>
              <a:rPr lang="en-US" dirty="0" err="1"/>
              <a:t>department_id</a:t>
            </a:r>
            <a:r>
              <a:rPr lang="en-US" dirty="0"/>
              <a:t>, sum(salary) salary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from</a:t>
            </a:r>
            <a:r>
              <a:rPr lang="en-US" dirty="0" smtClean="0"/>
              <a:t> </a:t>
            </a:r>
            <a:r>
              <a:rPr lang="en-US" dirty="0"/>
              <a:t>employee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group </a:t>
            </a:r>
            <a:r>
              <a:rPr lang="en-US" dirty="0">
                <a:solidFill>
                  <a:srgbClr val="FF0000"/>
                </a:solidFill>
              </a:rPr>
              <a:t>by </a:t>
            </a:r>
            <a:r>
              <a:rPr lang="en-US" dirty="0" err="1"/>
              <a:t>department_id</a:t>
            </a:r>
            <a:r>
              <a:rPr lang="en-US" dirty="0"/>
              <a:t> ) 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select </a:t>
            </a:r>
            <a:r>
              <a:rPr lang="en-US" dirty="0" err="1"/>
              <a:t>department_id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from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0070C0"/>
                </a:solidFill>
              </a:rPr>
              <a:t>sum_salary</a:t>
            </a:r>
            <a:r>
              <a:rPr lang="en-US" dirty="0"/>
              <a:t> a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where</a:t>
            </a:r>
            <a:r>
              <a:rPr lang="en-US" dirty="0" smtClean="0"/>
              <a:t> </a:t>
            </a:r>
            <a:r>
              <a:rPr lang="en-US" dirty="0" err="1"/>
              <a:t>a.salary</a:t>
            </a:r>
            <a:r>
              <a:rPr lang="en-US" dirty="0"/>
              <a:t> = ( </a:t>
            </a:r>
            <a:r>
              <a:rPr lang="en-US" dirty="0">
                <a:solidFill>
                  <a:srgbClr val="FF0000"/>
                </a:solidFill>
              </a:rPr>
              <a:t>select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max</a:t>
            </a:r>
            <a:r>
              <a:rPr lang="en-US" dirty="0"/>
              <a:t>(salary)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     </a:t>
            </a:r>
            <a:r>
              <a:rPr lang="en-US" dirty="0" smtClean="0">
                <a:solidFill>
                  <a:srgbClr val="FF0000"/>
                </a:solidFill>
              </a:rPr>
              <a:t>from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sum_salary</a:t>
            </a:r>
            <a:r>
              <a:rPr lang="en-US" dirty="0" smtClean="0"/>
              <a:t> </a:t>
            </a:r>
            <a:r>
              <a:rPr lang="en-US" dirty="0"/>
              <a:t>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185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8395064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646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876031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0836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23510"/>
            <a:ext cx="8860566" cy="379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7880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43062"/>
            <a:ext cx="8718546" cy="4882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5834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772816"/>
            <a:ext cx="8940591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2350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8849319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258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56791"/>
            <a:ext cx="8928992" cy="4968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881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ome\Pictures\SQL_tbl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642" y="332656"/>
            <a:ext cx="8376993" cy="6191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13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8900964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3255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700808"/>
            <a:ext cx="8832981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3249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38300"/>
            <a:ext cx="8642706" cy="3734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44295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26469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424242"/>
                </a:solidFill>
                <a:latin typeface="Open Sans"/>
              </a:rPr>
              <a:t>Запрос, который выведет имя каждого сотрудника с датой рождения с 01/10/1970  по </a:t>
            </a:r>
            <a:r>
              <a:rPr lang="ru-RU" dirty="0" smtClean="0">
                <a:solidFill>
                  <a:srgbClr val="424242"/>
                </a:solidFill>
                <a:latin typeface="Open Sans"/>
              </a:rPr>
              <a:t>31/12/1990</a:t>
            </a:r>
            <a:endParaRPr lang="en-US" dirty="0" smtClean="0">
              <a:solidFill>
                <a:srgbClr val="424242"/>
              </a:solidFill>
              <a:latin typeface="Open Sans"/>
            </a:endParaRPr>
          </a:p>
          <a:p>
            <a:endParaRPr lang="ru-RU" dirty="0">
              <a:solidFill>
                <a:srgbClr val="424242"/>
              </a:solidFill>
              <a:latin typeface="Open Sans"/>
            </a:endParaRPr>
          </a:p>
          <a:p>
            <a:r>
              <a:rPr lang="ru-RU" dirty="0">
                <a:solidFill>
                  <a:srgbClr val="424242"/>
                </a:solidFill>
                <a:latin typeface="Open Sans"/>
              </a:rPr>
              <a:t>Ответ: Используем BETWEEN чтобы выбрать все записи с нашими </a:t>
            </a:r>
            <a:r>
              <a:rPr lang="ru-RU" dirty="0" smtClean="0">
                <a:solidFill>
                  <a:srgbClr val="424242"/>
                </a:solidFill>
                <a:latin typeface="Open Sans"/>
              </a:rPr>
              <a:t>условиями</a:t>
            </a:r>
            <a:endParaRPr lang="en-US" dirty="0">
              <a:solidFill>
                <a:srgbClr val="424242"/>
              </a:solidFill>
              <a:latin typeface="Open Sans"/>
            </a:endParaRPr>
          </a:p>
          <a:p>
            <a:endParaRPr lang="ru-RU" dirty="0">
              <a:solidFill>
                <a:srgbClr val="424242"/>
              </a:solidFill>
              <a:latin typeface="Open Sans"/>
            </a:endParaRP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</a:rPr>
              <a:t>SELECT DISTINCT </a:t>
            </a:r>
            <a:r>
              <a:rPr lang="ru-RU" dirty="0" err="1">
                <a:solidFill>
                  <a:srgbClr val="4F9FCF"/>
                </a:solidFill>
              </a:rPr>
              <a:t>EmpName</a:t>
            </a:r>
            <a:r>
              <a:rPr lang="ru-RU" dirty="0">
                <a:solidFill>
                  <a:srgbClr val="333333"/>
                </a:solidFill>
              </a:rPr>
              <a:t>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333333"/>
                </a:solidFill>
              </a:rPr>
              <a:t>FROM </a:t>
            </a:r>
            <a:r>
              <a:rPr lang="ru-RU" dirty="0" err="1">
                <a:solidFill>
                  <a:srgbClr val="4F9FCF"/>
                </a:solidFill>
              </a:rPr>
              <a:t>Employees</a:t>
            </a:r>
            <a:r>
              <a:rPr lang="ru-RU" dirty="0">
                <a:solidFill>
                  <a:srgbClr val="333333"/>
                </a:solidFill>
              </a:rPr>
              <a:t>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333333"/>
                </a:solidFill>
              </a:rPr>
              <a:t>WHERE </a:t>
            </a:r>
            <a:r>
              <a:rPr lang="ru-RU" dirty="0">
                <a:solidFill>
                  <a:srgbClr val="333333"/>
                </a:solidFill>
              </a:rPr>
              <a:t>DOB BETWEEN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333333"/>
                </a:solidFill>
              </a:rPr>
              <a:t>	</a:t>
            </a:r>
            <a:r>
              <a:rPr lang="en-US" dirty="0" smtClean="0">
                <a:solidFill>
                  <a:srgbClr val="333333"/>
                </a:solidFill>
              </a:rPr>
              <a:t>	</a:t>
            </a:r>
            <a:r>
              <a:rPr lang="ru-RU" dirty="0" smtClean="0">
                <a:solidFill>
                  <a:srgbClr val="93A1A1"/>
                </a:solidFill>
              </a:rPr>
              <a:t>‘</a:t>
            </a:r>
            <a:r>
              <a:rPr lang="ru-RU" dirty="0">
                <a:solidFill>
                  <a:srgbClr val="195F91"/>
                </a:solidFill>
              </a:rPr>
              <a:t>01</a:t>
            </a:r>
            <a:r>
              <a:rPr lang="ru-RU" dirty="0">
                <a:solidFill>
                  <a:srgbClr val="93A1A1"/>
                </a:solidFill>
              </a:rPr>
              <a:t>/</a:t>
            </a:r>
            <a:r>
              <a:rPr lang="ru-RU" dirty="0">
                <a:solidFill>
                  <a:srgbClr val="195F91"/>
                </a:solidFill>
              </a:rPr>
              <a:t>01</a:t>
            </a:r>
            <a:r>
              <a:rPr lang="ru-RU" dirty="0">
                <a:solidFill>
                  <a:srgbClr val="93A1A1"/>
                </a:solidFill>
              </a:rPr>
              <a:t>/</a:t>
            </a:r>
            <a:r>
              <a:rPr lang="ru-RU" dirty="0">
                <a:solidFill>
                  <a:srgbClr val="195F91"/>
                </a:solidFill>
              </a:rPr>
              <a:t>1970</a:t>
            </a:r>
            <a:r>
              <a:rPr lang="ru-RU" dirty="0">
                <a:solidFill>
                  <a:srgbClr val="93A1A1"/>
                </a:solidFill>
              </a:rPr>
              <a:t>’</a:t>
            </a:r>
            <a:r>
              <a:rPr lang="ru-RU" dirty="0">
                <a:solidFill>
                  <a:srgbClr val="333333"/>
                </a:solidFill>
              </a:rPr>
              <a:t> AND </a:t>
            </a:r>
            <a:r>
              <a:rPr lang="ru-RU" dirty="0">
                <a:solidFill>
                  <a:srgbClr val="93A1A1"/>
                </a:solidFill>
              </a:rPr>
              <a:t>‘</a:t>
            </a:r>
            <a:r>
              <a:rPr lang="ru-RU" dirty="0">
                <a:solidFill>
                  <a:srgbClr val="195F91"/>
                </a:solidFill>
              </a:rPr>
              <a:t>31</a:t>
            </a:r>
            <a:r>
              <a:rPr lang="ru-RU" dirty="0">
                <a:solidFill>
                  <a:srgbClr val="93A1A1"/>
                </a:solidFill>
              </a:rPr>
              <a:t>/</a:t>
            </a:r>
            <a:r>
              <a:rPr lang="ru-RU" dirty="0">
                <a:solidFill>
                  <a:srgbClr val="195F91"/>
                </a:solidFill>
              </a:rPr>
              <a:t>12</a:t>
            </a:r>
            <a:r>
              <a:rPr lang="ru-RU" dirty="0">
                <a:solidFill>
                  <a:srgbClr val="93A1A1"/>
                </a:solidFill>
              </a:rPr>
              <a:t>/</a:t>
            </a:r>
            <a:r>
              <a:rPr lang="ru-RU" dirty="0">
                <a:solidFill>
                  <a:srgbClr val="195F91"/>
                </a:solidFill>
              </a:rPr>
              <a:t>1990</a:t>
            </a:r>
            <a:r>
              <a:rPr lang="ru-RU" dirty="0">
                <a:solidFill>
                  <a:srgbClr val="93A1A1"/>
                </a:solidFill>
              </a:rPr>
              <a:t>’;</a:t>
            </a:r>
            <a:endParaRPr lang="ru-RU" dirty="0">
              <a:solidFill>
                <a:srgbClr val="BEBEC5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0678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6264696"/>
          </a:xfrm>
        </p:spPr>
        <p:txBody>
          <a:bodyPr/>
          <a:lstStyle/>
          <a:p>
            <a:r>
              <a:rPr lang="ru-RU" dirty="0">
                <a:solidFill>
                  <a:srgbClr val="424242"/>
                </a:solidFill>
                <a:latin typeface="Open Sans"/>
              </a:rPr>
              <a:t>Поиск сотрудников, у которых зарплата равна или больше 10000</a:t>
            </a:r>
          </a:p>
          <a:p>
            <a:pPr marL="0" indent="0">
              <a:buNone/>
            </a:pP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333333"/>
                </a:solidFill>
              </a:rPr>
              <a:t>SELECT </a:t>
            </a:r>
            <a:r>
              <a:rPr lang="ru-RU" dirty="0" err="1">
                <a:solidFill>
                  <a:srgbClr val="4F9FCF"/>
                </a:solidFill>
              </a:rPr>
              <a:t>EmpName</a:t>
            </a:r>
            <a:r>
              <a:rPr lang="ru-RU" dirty="0">
                <a:solidFill>
                  <a:srgbClr val="333333"/>
                </a:solidFill>
              </a:rPr>
              <a:t>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333333"/>
                </a:solidFill>
              </a:rPr>
              <a:t>FROM </a:t>
            </a:r>
            <a:r>
              <a:rPr lang="ru-RU" dirty="0" err="1">
                <a:solidFill>
                  <a:srgbClr val="4F9FCF"/>
                </a:solidFill>
              </a:rPr>
              <a:t>Employees</a:t>
            </a:r>
            <a:r>
              <a:rPr lang="ru-RU" dirty="0">
                <a:solidFill>
                  <a:srgbClr val="333333"/>
                </a:solidFill>
              </a:rPr>
              <a:t>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333333"/>
                </a:solidFill>
              </a:rPr>
              <a:t>WHERE </a:t>
            </a:r>
            <a:r>
              <a:rPr lang="ru-RU" dirty="0" err="1">
                <a:solidFill>
                  <a:srgbClr val="4F9FCF"/>
                </a:solidFill>
              </a:rPr>
              <a:t>Salary</a:t>
            </a:r>
            <a:r>
              <a:rPr lang="ru-RU" dirty="0">
                <a:solidFill>
                  <a:srgbClr val="93A1A1"/>
                </a:solidFill>
              </a:rPr>
              <a:t>&gt;=</a:t>
            </a:r>
            <a:r>
              <a:rPr lang="ru-RU" dirty="0">
                <a:solidFill>
                  <a:srgbClr val="195F91"/>
                </a:solidFill>
              </a:rPr>
              <a:t>10000</a:t>
            </a:r>
            <a:r>
              <a:rPr lang="ru-RU" dirty="0">
                <a:solidFill>
                  <a:srgbClr val="93A1A1"/>
                </a:solidFill>
              </a:rPr>
              <a:t>;</a:t>
            </a:r>
            <a:endParaRPr lang="ru-RU" dirty="0">
              <a:solidFill>
                <a:srgbClr val="BEBEC5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30041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424242"/>
                </a:solidFill>
                <a:latin typeface="Open Sans"/>
              </a:rPr>
              <a:t>Поиск сотрудника, у которого имя начинается на </a:t>
            </a:r>
            <a:r>
              <a:rPr lang="ru-RU" dirty="0" smtClean="0">
                <a:solidFill>
                  <a:srgbClr val="424242"/>
                </a:solidFill>
                <a:latin typeface="Open Sans"/>
              </a:rPr>
              <a:t>M</a:t>
            </a:r>
            <a:endParaRPr lang="en-US" dirty="0" smtClean="0">
              <a:solidFill>
                <a:srgbClr val="424242"/>
              </a:solidFill>
              <a:latin typeface="Open Sans"/>
            </a:endParaRPr>
          </a:p>
          <a:p>
            <a:endParaRPr lang="ru-RU" dirty="0">
              <a:solidFill>
                <a:srgbClr val="424242"/>
              </a:solidFill>
              <a:latin typeface="Open Sans"/>
            </a:endParaRP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</a:rPr>
              <a:t>SELECT </a:t>
            </a:r>
            <a:r>
              <a:rPr lang="ru-RU" dirty="0">
                <a:solidFill>
                  <a:srgbClr val="93A1A1"/>
                </a:solidFill>
              </a:rPr>
              <a:t>*</a:t>
            </a:r>
            <a:r>
              <a:rPr lang="ru-RU" dirty="0">
                <a:solidFill>
                  <a:srgbClr val="333333"/>
                </a:solidFill>
              </a:rPr>
              <a:t>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333333"/>
                </a:solidFill>
              </a:rPr>
              <a:t>FROM </a:t>
            </a:r>
            <a:r>
              <a:rPr lang="ru-RU" dirty="0" err="1">
                <a:solidFill>
                  <a:srgbClr val="4F9FCF"/>
                </a:solidFill>
              </a:rPr>
              <a:t>Employees</a:t>
            </a:r>
            <a:r>
              <a:rPr lang="ru-RU" dirty="0">
                <a:solidFill>
                  <a:srgbClr val="333333"/>
                </a:solidFill>
              </a:rPr>
              <a:t>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333333"/>
                </a:solidFill>
              </a:rPr>
              <a:t>WHERE </a:t>
            </a:r>
            <a:r>
              <a:rPr lang="en-US" dirty="0" smtClean="0">
                <a:solidFill>
                  <a:srgbClr val="333333"/>
                </a:solidFill>
              </a:rPr>
              <a:t>upper(</a:t>
            </a:r>
            <a:r>
              <a:rPr lang="ru-RU" dirty="0" err="1" smtClean="0">
                <a:solidFill>
                  <a:srgbClr val="4F9FCF"/>
                </a:solidFill>
              </a:rPr>
              <a:t>EmpName</a:t>
            </a:r>
            <a:r>
              <a:rPr lang="en-US" dirty="0" smtClean="0">
                <a:solidFill>
                  <a:srgbClr val="4F9FCF"/>
                </a:solidFill>
              </a:rPr>
              <a:t>)</a:t>
            </a:r>
            <a:r>
              <a:rPr lang="ru-RU" dirty="0" smtClean="0">
                <a:solidFill>
                  <a:srgbClr val="333333"/>
                </a:solidFill>
              </a:rPr>
              <a:t> </a:t>
            </a:r>
            <a:r>
              <a:rPr lang="ru-RU" dirty="0" err="1">
                <a:solidFill>
                  <a:srgbClr val="333333"/>
                </a:solidFill>
              </a:rPr>
              <a:t>like</a:t>
            </a:r>
            <a:r>
              <a:rPr lang="ru-RU" dirty="0">
                <a:solidFill>
                  <a:srgbClr val="333333"/>
                </a:solidFill>
              </a:rPr>
              <a:t> </a:t>
            </a:r>
            <a:r>
              <a:rPr lang="ru-RU" dirty="0">
                <a:solidFill>
                  <a:srgbClr val="D44950"/>
                </a:solidFill>
              </a:rPr>
              <a:t>'%</a:t>
            </a:r>
            <a:r>
              <a:rPr lang="ru-RU" dirty="0" smtClean="0">
                <a:solidFill>
                  <a:srgbClr val="D44950"/>
                </a:solidFill>
              </a:rPr>
              <a:t>M%'</a:t>
            </a:r>
            <a:r>
              <a:rPr lang="ru-RU" dirty="0" smtClean="0">
                <a:solidFill>
                  <a:srgbClr val="93A1A1"/>
                </a:solidFill>
              </a:rPr>
              <a:t>;</a:t>
            </a:r>
            <a:endParaRPr lang="en-US" dirty="0" smtClean="0">
              <a:solidFill>
                <a:srgbClr val="93A1A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95822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dirty="0">
                <a:solidFill>
                  <a:srgbClr val="424242"/>
                </a:solidFill>
                <a:latin typeface="Open Sans"/>
              </a:rPr>
              <a:t>Поиск всех работников, у которых имя содержит слово "</a:t>
            </a:r>
            <a:r>
              <a:rPr lang="ru-RU" dirty="0" err="1">
                <a:solidFill>
                  <a:srgbClr val="424242"/>
                </a:solidFill>
                <a:latin typeface="Open Sans"/>
              </a:rPr>
              <a:t>Joe</a:t>
            </a:r>
            <a:r>
              <a:rPr lang="ru-RU" dirty="0">
                <a:solidFill>
                  <a:srgbClr val="424242"/>
                </a:solidFill>
                <a:latin typeface="Open Sans"/>
              </a:rPr>
              <a:t>", вне зависимости в каком регистре будет </a:t>
            </a:r>
            <a:r>
              <a:rPr lang="ru-RU" dirty="0" smtClean="0">
                <a:solidFill>
                  <a:srgbClr val="424242"/>
                </a:solidFill>
                <a:latin typeface="Open Sans"/>
              </a:rPr>
              <a:t>написано</a:t>
            </a:r>
            <a:endParaRPr lang="ru-RU" dirty="0">
              <a:solidFill>
                <a:srgbClr val="424242"/>
              </a:solidFill>
              <a:latin typeface="Open Sans"/>
            </a:endParaRP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</a:rPr>
              <a:t>SELECT </a:t>
            </a:r>
            <a:r>
              <a:rPr lang="ru-RU" dirty="0">
                <a:solidFill>
                  <a:srgbClr val="93A1A1"/>
                </a:solidFill>
              </a:rPr>
              <a:t>*</a:t>
            </a:r>
            <a:r>
              <a:rPr lang="ru-RU" dirty="0">
                <a:solidFill>
                  <a:srgbClr val="333333"/>
                </a:solidFill>
              </a:rPr>
              <a:t> </a:t>
            </a:r>
            <a:r>
              <a:rPr lang="ru-RU" dirty="0" err="1">
                <a:solidFill>
                  <a:srgbClr val="2F6F9F"/>
                </a:solidFill>
              </a:rPr>
              <a:t>from</a:t>
            </a:r>
            <a:r>
              <a:rPr lang="ru-RU" dirty="0">
                <a:solidFill>
                  <a:srgbClr val="333333"/>
                </a:solidFill>
              </a:rPr>
              <a:t> </a:t>
            </a:r>
            <a:r>
              <a:rPr lang="ru-RU" dirty="0" err="1">
                <a:solidFill>
                  <a:srgbClr val="4F9FCF"/>
                </a:solidFill>
              </a:rPr>
              <a:t>Employees</a:t>
            </a:r>
            <a:r>
              <a:rPr lang="ru-RU" dirty="0">
                <a:solidFill>
                  <a:srgbClr val="333333"/>
                </a:solidFill>
              </a:rPr>
              <a:t>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333333"/>
                </a:solidFill>
              </a:rPr>
              <a:t>WHERE </a:t>
            </a:r>
            <a:r>
              <a:rPr lang="ru-RU" dirty="0">
                <a:solidFill>
                  <a:srgbClr val="333333"/>
                </a:solidFill>
              </a:rPr>
              <a:t>UPPER</a:t>
            </a:r>
            <a:r>
              <a:rPr lang="ru-RU" dirty="0">
                <a:solidFill>
                  <a:srgbClr val="93A1A1"/>
                </a:solidFill>
              </a:rPr>
              <a:t>(</a:t>
            </a:r>
            <a:r>
              <a:rPr lang="ru-RU" dirty="0" err="1">
                <a:solidFill>
                  <a:srgbClr val="4F9FCF"/>
                </a:solidFill>
              </a:rPr>
              <a:t>EmpName</a:t>
            </a:r>
            <a:r>
              <a:rPr lang="ru-RU" dirty="0">
                <a:solidFill>
                  <a:srgbClr val="93A1A1"/>
                </a:solidFill>
              </a:rPr>
              <a:t>)</a:t>
            </a:r>
            <a:r>
              <a:rPr lang="ru-RU" dirty="0">
                <a:solidFill>
                  <a:srgbClr val="333333"/>
                </a:solidFill>
              </a:rPr>
              <a:t> </a:t>
            </a:r>
            <a:r>
              <a:rPr lang="ru-RU" dirty="0" err="1">
                <a:solidFill>
                  <a:srgbClr val="333333"/>
                </a:solidFill>
              </a:rPr>
              <a:t>like</a:t>
            </a:r>
            <a:r>
              <a:rPr lang="ru-RU" dirty="0">
                <a:solidFill>
                  <a:srgbClr val="333333"/>
                </a:solidFill>
              </a:rPr>
              <a:t> </a:t>
            </a:r>
            <a:r>
              <a:rPr lang="ru-RU" dirty="0">
                <a:solidFill>
                  <a:srgbClr val="D44950"/>
                </a:solidFill>
              </a:rPr>
              <a:t>'%JOE%'</a:t>
            </a:r>
            <a:r>
              <a:rPr lang="ru-RU" dirty="0">
                <a:solidFill>
                  <a:srgbClr val="93A1A1"/>
                </a:solidFill>
              </a:rPr>
              <a:t>;</a:t>
            </a:r>
            <a:endParaRPr lang="ru-RU" dirty="0">
              <a:solidFill>
                <a:srgbClr val="BEBEC5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</a:rPr>
              <a:t>SELECT </a:t>
            </a:r>
            <a:r>
              <a:rPr lang="ru-RU" dirty="0">
                <a:solidFill>
                  <a:srgbClr val="93A1A1"/>
                </a:solidFill>
              </a:rPr>
              <a:t>*</a:t>
            </a:r>
            <a:r>
              <a:rPr lang="ru-RU" dirty="0">
                <a:solidFill>
                  <a:srgbClr val="333333"/>
                </a:solidFill>
              </a:rPr>
              <a:t> </a:t>
            </a:r>
            <a:r>
              <a:rPr lang="ru-RU" dirty="0" err="1">
                <a:solidFill>
                  <a:srgbClr val="2F6F9F"/>
                </a:solidFill>
              </a:rPr>
              <a:t>from</a:t>
            </a:r>
            <a:r>
              <a:rPr lang="ru-RU" dirty="0">
                <a:solidFill>
                  <a:srgbClr val="333333"/>
                </a:solidFill>
              </a:rPr>
              <a:t> </a:t>
            </a:r>
            <a:r>
              <a:rPr lang="ru-RU" dirty="0" err="1">
                <a:solidFill>
                  <a:srgbClr val="4F9FCF"/>
                </a:solidFill>
              </a:rPr>
              <a:t>Employees</a:t>
            </a:r>
            <a:r>
              <a:rPr lang="ru-RU" dirty="0">
                <a:solidFill>
                  <a:srgbClr val="333333"/>
                </a:solidFill>
              </a:rPr>
              <a:t> </a:t>
            </a:r>
            <a:endParaRPr lang="en-US" dirty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</a:rPr>
              <a:t>WHERE UPPER</a:t>
            </a:r>
            <a:r>
              <a:rPr lang="ru-RU" dirty="0">
                <a:solidFill>
                  <a:srgbClr val="93A1A1"/>
                </a:solidFill>
              </a:rPr>
              <a:t>(</a:t>
            </a:r>
            <a:r>
              <a:rPr lang="ru-RU" dirty="0" err="1">
                <a:solidFill>
                  <a:srgbClr val="4F9FCF"/>
                </a:solidFill>
              </a:rPr>
              <a:t>EmpName</a:t>
            </a:r>
            <a:r>
              <a:rPr lang="ru-RU" dirty="0">
                <a:solidFill>
                  <a:srgbClr val="93A1A1"/>
                </a:solidFill>
              </a:rPr>
              <a:t>)</a:t>
            </a:r>
            <a:r>
              <a:rPr lang="ru-RU" dirty="0">
                <a:solidFill>
                  <a:srgbClr val="333333"/>
                </a:solidFill>
              </a:rPr>
              <a:t> </a:t>
            </a:r>
            <a:r>
              <a:rPr lang="ru-RU" dirty="0" err="1">
                <a:solidFill>
                  <a:srgbClr val="333333"/>
                </a:solidFill>
              </a:rPr>
              <a:t>like</a:t>
            </a:r>
            <a:r>
              <a:rPr lang="ru-RU" dirty="0">
                <a:solidFill>
                  <a:srgbClr val="333333"/>
                </a:solidFill>
              </a:rPr>
              <a:t> </a:t>
            </a:r>
            <a:r>
              <a:rPr lang="ru-RU" dirty="0" smtClean="0">
                <a:solidFill>
                  <a:srgbClr val="D44950"/>
                </a:solidFill>
              </a:rPr>
              <a:t>'JOE</a:t>
            </a:r>
            <a:r>
              <a:rPr lang="ru-RU" dirty="0">
                <a:solidFill>
                  <a:srgbClr val="D44950"/>
                </a:solidFill>
              </a:rPr>
              <a:t>%'</a:t>
            </a:r>
            <a:r>
              <a:rPr lang="ru-RU" dirty="0">
                <a:solidFill>
                  <a:srgbClr val="93A1A1"/>
                </a:solidFill>
              </a:rPr>
              <a:t>;</a:t>
            </a:r>
            <a:endParaRPr lang="ru-RU" dirty="0">
              <a:solidFill>
                <a:srgbClr val="BEBEC5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</a:rPr>
              <a:t>SELECT </a:t>
            </a:r>
            <a:r>
              <a:rPr lang="ru-RU" dirty="0">
                <a:solidFill>
                  <a:srgbClr val="93A1A1"/>
                </a:solidFill>
              </a:rPr>
              <a:t>*</a:t>
            </a:r>
            <a:r>
              <a:rPr lang="ru-RU" dirty="0">
                <a:solidFill>
                  <a:srgbClr val="333333"/>
                </a:solidFill>
              </a:rPr>
              <a:t> </a:t>
            </a:r>
            <a:r>
              <a:rPr lang="ru-RU" dirty="0" err="1">
                <a:solidFill>
                  <a:srgbClr val="2F6F9F"/>
                </a:solidFill>
              </a:rPr>
              <a:t>from</a:t>
            </a:r>
            <a:r>
              <a:rPr lang="ru-RU" dirty="0">
                <a:solidFill>
                  <a:srgbClr val="333333"/>
                </a:solidFill>
              </a:rPr>
              <a:t> </a:t>
            </a:r>
            <a:r>
              <a:rPr lang="ru-RU" dirty="0" err="1">
                <a:solidFill>
                  <a:srgbClr val="4F9FCF"/>
                </a:solidFill>
              </a:rPr>
              <a:t>Employees</a:t>
            </a:r>
            <a:r>
              <a:rPr lang="ru-RU" dirty="0">
                <a:solidFill>
                  <a:srgbClr val="333333"/>
                </a:solidFill>
              </a:rPr>
              <a:t> </a:t>
            </a:r>
            <a:endParaRPr lang="en-US" dirty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333333"/>
                </a:solidFill>
              </a:rPr>
              <a:t>WHERE UPPER</a:t>
            </a:r>
            <a:r>
              <a:rPr lang="ru-RU" dirty="0">
                <a:solidFill>
                  <a:srgbClr val="93A1A1"/>
                </a:solidFill>
              </a:rPr>
              <a:t>(</a:t>
            </a:r>
            <a:r>
              <a:rPr lang="ru-RU" dirty="0" err="1">
                <a:solidFill>
                  <a:srgbClr val="4F9FCF"/>
                </a:solidFill>
              </a:rPr>
              <a:t>EmpName</a:t>
            </a:r>
            <a:r>
              <a:rPr lang="ru-RU" dirty="0">
                <a:solidFill>
                  <a:srgbClr val="93A1A1"/>
                </a:solidFill>
              </a:rPr>
              <a:t>)</a:t>
            </a:r>
            <a:r>
              <a:rPr lang="ru-RU" dirty="0">
                <a:solidFill>
                  <a:srgbClr val="333333"/>
                </a:solidFill>
              </a:rPr>
              <a:t> </a:t>
            </a:r>
            <a:r>
              <a:rPr lang="ru-RU" dirty="0" err="1">
                <a:solidFill>
                  <a:srgbClr val="333333"/>
                </a:solidFill>
              </a:rPr>
              <a:t>like</a:t>
            </a:r>
            <a:r>
              <a:rPr lang="ru-RU" dirty="0">
                <a:solidFill>
                  <a:srgbClr val="333333"/>
                </a:solidFill>
              </a:rPr>
              <a:t> </a:t>
            </a:r>
            <a:r>
              <a:rPr lang="ru-RU" dirty="0">
                <a:solidFill>
                  <a:srgbClr val="D44950"/>
                </a:solidFill>
              </a:rPr>
              <a:t>'%</a:t>
            </a:r>
            <a:r>
              <a:rPr lang="ru-RU" dirty="0" smtClean="0">
                <a:solidFill>
                  <a:srgbClr val="D44950"/>
                </a:solidFill>
              </a:rPr>
              <a:t>JOE'</a:t>
            </a:r>
            <a:r>
              <a:rPr lang="ru-RU" dirty="0" smtClean="0">
                <a:solidFill>
                  <a:srgbClr val="93A1A1"/>
                </a:solidFill>
              </a:rPr>
              <a:t>;</a:t>
            </a:r>
            <a:endParaRPr lang="ru-RU" dirty="0">
              <a:solidFill>
                <a:srgbClr val="BEBEC5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02675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 smtClean="0">
                <a:solidFill>
                  <a:srgbClr val="424242"/>
                </a:solidFill>
                <a:latin typeface="Open Sans"/>
              </a:rPr>
              <a:t>Есть таблица с двумя колонками </a:t>
            </a:r>
            <a:r>
              <a:rPr lang="en-US" dirty="0" smtClean="0">
                <a:solidFill>
                  <a:srgbClr val="424242"/>
                </a:solidFill>
                <a:latin typeface="Open Sans"/>
              </a:rPr>
              <a:t>Student </a:t>
            </a:r>
            <a:r>
              <a:rPr lang="ru-RU" dirty="0" smtClean="0">
                <a:solidFill>
                  <a:srgbClr val="424242"/>
                </a:solidFill>
                <a:latin typeface="Open Sans"/>
              </a:rPr>
              <a:t>и </a:t>
            </a:r>
            <a:r>
              <a:rPr lang="en-US" dirty="0" smtClean="0">
                <a:solidFill>
                  <a:srgbClr val="424242"/>
                </a:solidFill>
                <a:latin typeface="Open Sans"/>
              </a:rPr>
              <a:t>Marks. </a:t>
            </a:r>
            <a:r>
              <a:rPr lang="ru-RU" dirty="0" smtClean="0">
                <a:solidFill>
                  <a:srgbClr val="424242"/>
                </a:solidFill>
                <a:latin typeface="Open Sans"/>
              </a:rPr>
              <a:t>Вам нужно найти всех студентов, у которых оценка выше чем средняя оценка всех студентов</a:t>
            </a:r>
            <a:endParaRPr lang="en-US" dirty="0" smtClean="0">
              <a:solidFill>
                <a:srgbClr val="424242"/>
              </a:solidFill>
              <a:latin typeface="Open Sans"/>
            </a:endParaRPr>
          </a:p>
          <a:p>
            <a:endParaRPr lang="ru-RU" dirty="0">
              <a:solidFill>
                <a:srgbClr val="424242"/>
              </a:solidFill>
              <a:latin typeface="Open Sans"/>
            </a:endParaRPr>
          </a:p>
          <a:p>
            <a:pPr marL="0" indent="0">
              <a:buNone/>
            </a:pPr>
            <a:r>
              <a:rPr lang="en-US" dirty="0">
                <a:solidFill>
                  <a:srgbClr val="333333"/>
                </a:solidFill>
              </a:rPr>
              <a:t>SELECT student</a:t>
            </a:r>
            <a:r>
              <a:rPr lang="en-US" dirty="0">
                <a:solidFill>
                  <a:srgbClr val="93A1A1"/>
                </a:solidFill>
              </a:rPr>
              <a:t>,</a:t>
            </a:r>
            <a:r>
              <a:rPr lang="en-US" dirty="0">
                <a:solidFill>
                  <a:srgbClr val="333333"/>
                </a:solidFill>
              </a:rPr>
              <a:t> marks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2F6F9F"/>
                </a:solidFill>
              </a:rPr>
              <a:t>from</a:t>
            </a:r>
            <a:r>
              <a:rPr lang="en-US" dirty="0" smtClean="0">
                <a:solidFill>
                  <a:srgbClr val="333333"/>
                </a:solidFill>
              </a:rPr>
              <a:t> </a:t>
            </a:r>
            <a:r>
              <a:rPr lang="en-US" dirty="0">
                <a:solidFill>
                  <a:srgbClr val="333333"/>
                </a:solidFill>
              </a:rPr>
              <a:t>table </a:t>
            </a:r>
            <a:endParaRPr lang="en-US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2F6F9F"/>
                </a:solidFill>
              </a:rPr>
              <a:t>where</a:t>
            </a:r>
            <a:r>
              <a:rPr lang="en-US" dirty="0" smtClean="0">
                <a:solidFill>
                  <a:srgbClr val="333333"/>
                </a:solidFill>
              </a:rPr>
              <a:t> </a:t>
            </a:r>
            <a:r>
              <a:rPr lang="en-US" dirty="0">
                <a:solidFill>
                  <a:srgbClr val="333333"/>
                </a:solidFill>
              </a:rPr>
              <a:t>marks </a:t>
            </a:r>
            <a:r>
              <a:rPr lang="en-US" dirty="0">
                <a:solidFill>
                  <a:srgbClr val="93A1A1"/>
                </a:solidFill>
              </a:rPr>
              <a:t>&gt;</a:t>
            </a:r>
            <a:r>
              <a:rPr lang="en-US" dirty="0">
                <a:solidFill>
                  <a:srgbClr val="333333"/>
                </a:solidFill>
              </a:rPr>
              <a:t> </a:t>
            </a:r>
            <a:r>
              <a:rPr lang="en-US" dirty="0" smtClean="0">
                <a:solidFill>
                  <a:srgbClr val="333333"/>
                </a:solidFill>
              </a:rPr>
              <a:t>(SELECT </a:t>
            </a:r>
            <a:r>
              <a:rPr lang="en-US" dirty="0">
                <a:solidFill>
                  <a:srgbClr val="333333"/>
                </a:solidFill>
              </a:rPr>
              <a:t>AVG</a:t>
            </a:r>
            <a:r>
              <a:rPr lang="en-US" dirty="0">
                <a:solidFill>
                  <a:srgbClr val="93A1A1"/>
                </a:solidFill>
              </a:rPr>
              <a:t>(</a:t>
            </a:r>
            <a:r>
              <a:rPr lang="en-US" dirty="0">
                <a:solidFill>
                  <a:srgbClr val="333333"/>
                </a:solidFill>
              </a:rPr>
              <a:t>marks</a:t>
            </a:r>
            <a:r>
              <a:rPr lang="en-US" dirty="0">
                <a:solidFill>
                  <a:srgbClr val="93A1A1"/>
                </a:solidFill>
              </a:rPr>
              <a:t>)</a:t>
            </a:r>
            <a:r>
              <a:rPr lang="en-US" dirty="0">
                <a:solidFill>
                  <a:srgbClr val="333333"/>
                </a:solidFill>
              </a:rPr>
              <a:t> </a:t>
            </a:r>
            <a:r>
              <a:rPr lang="en-US" dirty="0">
                <a:solidFill>
                  <a:srgbClr val="2F6F9F"/>
                </a:solidFill>
              </a:rPr>
              <a:t>from</a:t>
            </a:r>
            <a:r>
              <a:rPr lang="en-US" dirty="0">
                <a:solidFill>
                  <a:srgbClr val="333333"/>
                </a:solidFill>
              </a:rPr>
              <a:t> table</a:t>
            </a:r>
            <a:r>
              <a:rPr lang="en-US" dirty="0">
                <a:solidFill>
                  <a:srgbClr val="93A1A1"/>
                </a:solidFill>
              </a:rPr>
              <a:t>)</a:t>
            </a:r>
            <a:endParaRPr lang="en-US" dirty="0">
              <a:solidFill>
                <a:srgbClr val="BEBEC5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833284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455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Task-1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/>
          <a:lstStyle/>
          <a:p>
            <a:r>
              <a:rPr lang="ru-RU" dirty="0"/>
              <a:t>Вывести список сотрудников, получающих заработную плату большую чем у непосредственного </a:t>
            </a:r>
            <a:r>
              <a:rPr lang="ru-RU" dirty="0" smtClean="0"/>
              <a:t>руководителя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581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select</a:t>
            </a:r>
            <a:r>
              <a:rPr lang="en-US" dirty="0"/>
              <a:t> </a:t>
            </a:r>
            <a:r>
              <a:rPr lang="en-US" dirty="0" smtClean="0"/>
              <a:t> a</a:t>
            </a:r>
            <a:r>
              <a:rPr lang="en-US" dirty="0"/>
              <a:t>.*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from</a:t>
            </a:r>
            <a:r>
              <a:rPr lang="en-US" dirty="0" smtClean="0"/>
              <a:t> </a:t>
            </a:r>
            <a:r>
              <a:rPr lang="en-US" dirty="0"/>
              <a:t>employee a,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/>
              <a:t>	</a:t>
            </a:r>
            <a:r>
              <a:rPr lang="en-US" dirty="0" smtClean="0"/>
              <a:t>  employee </a:t>
            </a:r>
            <a:r>
              <a:rPr lang="en-US" dirty="0"/>
              <a:t>b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where</a:t>
            </a:r>
            <a:r>
              <a:rPr lang="en-US" dirty="0" smtClean="0"/>
              <a:t> </a:t>
            </a:r>
            <a:r>
              <a:rPr lang="en-US" dirty="0"/>
              <a:t>b.id = </a:t>
            </a:r>
            <a:r>
              <a:rPr lang="en-US" dirty="0" err="1"/>
              <a:t>a.chief_id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 </a:t>
            </a:r>
            <a:r>
              <a:rPr lang="en-US" dirty="0" err="1"/>
              <a:t>a.salary</a:t>
            </a:r>
            <a:r>
              <a:rPr lang="en-US" dirty="0"/>
              <a:t> &gt; </a:t>
            </a:r>
            <a:r>
              <a:rPr lang="en-US" dirty="0" err="1"/>
              <a:t>b.salary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662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Task-2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Вывести список сотрудников, получающих максимальную заработную плату в своем </a:t>
            </a:r>
            <a:r>
              <a:rPr lang="ru-RU" dirty="0" smtClean="0"/>
              <a:t>отделе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251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6510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select</a:t>
            </a:r>
            <a:r>
              <a:rPr lang="en-US" dirty="0" smtClean="0"/>
              <a:t> </a:t>
            </a:r>
            <a:r>
              <a:rPr lang="en-US" dirty="0"/>
              <a:t>a.*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from</a:t>
            </a:r>
            <a:r>
              <a:rPr lang="en-US" dirty="0" smtClean="0"/>
              <a:t> </a:t>
            </a:r>
            <a:r>
              <a:rPr lang="en-US" dirty="0"/>
              <a:t>employee a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where</a:t>
            </a:r>
            <a:r>
              <a:rPr lang="en-US" dirty="0" smtClean="0"/>
              <a:t> </a:t>
            </a:r>
            <a:r>
              <a:rPr lang="en-US" dirty="0" err="1"/>
              <a:t>a.salary</a:t>
            </a:r>
            <a:r>
              <a:rPr lang="en-US" dirty="0"/>
              <a:t> = ( </a:t>
            </a:r>
            <a:r>
              <a:rPr lang="en-US" dirty="0">
                <a:solidFill>
                  <a:srgbClr val="FF0000"/>
                </a:solidFill>
              </a:rPr>
              <a:t>select</a:t>
            </a:r>
            <a:r>
              <a:rPr lang="en-US" dirty="0"/>
              <a:t> max(salary)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		     </a:t>
            </a:r>
            <a:r>
              <a:rPr lang="en-US" dirty="0" smtClean="0">
                <a:solidFill>
                  <a:srgbClr val="FF0000"/>
                </a:solidFill>
              </a:rPr>
              <a:t>from</a:t>
            </a:r>
            <a:r>
              <a:rPr lang="en-US" dirty="0" smtClean="0"/>
              <a:t> </a:t>
            </a:r>
            <a:r>
              <a:rPr lang="en-US" dirty="0"/>
              <a:t>employee b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</a:t>
            </a:r>
            <a:r>
              <a:rPr lang="en-US" dirty="0" smtClean="0">
                <a:solidFill>
                  <a:srgbClr val="FF0000"/>
                </a:solidFill>
              </a:rPr>
              <a:t>where</a:t>
            </a:r>
            <a:r>
              <a:rPr lang="en-US" dirty="0" smtClean="0"/>
              <a:t> </a:t>
            </a:r>
            <a:r>
              <a:rPr lang="en-US" dirty="0" err="1"/>
              <a:t>b.department_id</a:t>
            </a:r>
            <a:r>
              <a:rPr lang="en-US" dirty="0"/>
              <a:t> = </a:t>
            </a:r>
            <a:r>
              <a:rPr lang="en-US" dirty="0" err="1"/>
              <a:t>a.department_id</a:t>
            </a:r>
            <a:r>
              <a:rPr lang="en-US" dirty="0"/>
              <a:t> 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34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Task-3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Вывести список ID отделов, количество сотрудников в которых не превышает 3 человек</a:t>
            </a:r>
          </a:p>
        </p:txBody>
      </p:sp>
    </p:spTree>
    <p:extLst>
      <p:ext uri="{BB962C8B-B14F-4D97-AF65-F5344CB8AC3E}">
        <p14:creationId xmlns:p14="http://schemas.microsoft.com/office/powerpoint/2010/main" val="127299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select</a:t>
            </a:r>
            <a:r>
              <a:rPr lang="en-US" dirty="0"/>
              <a:t> </a:t>
            </a:r>
            <a:r>
              <a:rPr lang="en-US" dirty="0" err="1"/>
              <a:t>department_id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from</a:t>
            </a:r>
            <a:r>
              <a:rPr lang="en-US" dirty="0" smtClean="0"/>
              <a:t> </a:t>
            </a:r>
            <a:r>
              <a:rPr lang="en-US" dirty="0"/>
              <a:t>employee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group </a:t>
            </a:r>
            <a:r>
              <a:rPr lang="en-US" dirty="0">
                <a:solidFill>
                  <a:srgbClr val="FF0000"/>
                </a:solidFill>
              </a:rPr>
              <a:t>by </a:t>
            </a:r>
            <a:r>
              <a:rPr lang="en-US" dirty="0" err="1"/>
              <a:t>department_id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having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count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) &lt;= 3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025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Task-4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Вывести список сотрудников, не имеющих назначенного руководителя, работающего в том-же </a:t>
            </a:r>
            <a:r>
              <a:rPr lang="ru-RU" dirty="0" smtClean="0"/>
              <a:t>отделе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688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373</Words>
  <Application>Microsoft Office PowerPoint</Application>
  <PresentationFormat>Экран (4:3)</PresentationFormat>
  <Paragraphs>68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Calibri</vt:lpstr>
      <vt:lpstr>Open Sans</vt:lpstr>
      <vt:lpstr>Тема Office</vt:lpstr>
      <vt:lpstr>SQL tasks</vt:lpstr>
      <vt:lpstr>Презентация PowerPoint</vt:lpstr>
      <vt:lpstr>Task-1</vt:lpstr>
      <vt:lpstr>Презентация PowerPoint</vt:lpstr>
      <vt:lpstr>Task-2</vt:lpstr>
      <vt:lpstr>Презентация PowerPoint</vt:lpstr>
      <vt:lpstr>Task-3</vt:lpstr>
      <vt:lpstr>Презентация PowerPoint</vt:lpstr>
      <vt:lpstr>Task-4</vt:lpstr>
      <vt:lpstr>Презентация PowerPoint</vt:lpstr>
      <vt:lpstr>Task-5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tasks</dc:title>
  <dc:creator>Home</dc:creator>
  <cp:lastModifiedBy>Акылаев Жасулан</cp:lastModifiedBy>
  <cp:revision>8</cp:revision>
  <dcterms:created xsi:type="dcterms:W3CDTF">2017-11-14T16:59:28Z</dcterms:created>
  <dcterms:modified xsi:type="dcterms:W3CDTF">2020-09-24T03:16:38Z</dcterms:modified>
</cp:coreProperties>
</file>